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DAD8E105-978A-469F-AFCE-05203B75A728}" type="datetimeFigureOut">
              <a:rPr lang="en-NZ" smtClean="0"/>
              <a:t>20/11/2013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3D589E0-32AF-42D1-920E-3A3245C2658C}" type="slidenum">
              <a:rPr lang="en-NZ" smtClean="0"/>
              <a:t>‹#›</a:t>
            </a:fld>
            <a:endParaRPr lang="en-NZ"/>
          </a:p>
        </p:txBody>
      </p:sp>
    </p:spTree>
    <p:extLst>
      <p:ext uri="{BB962C8B-B14F-4D97-AF65-F5344CB8AC3E}">
        <p14:creationId xmlns:p14="http://schemas.microsoft.com/office/powerpoint/2010/main" val="1505328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AD8E105-978A-469F-AFCE-05203B75A728}" type="datetimeFigureOut">
              <a:rPr lang="en-NZ" smtClean="0"/>
              <a:t>20/11/2013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3D589E0-32AF-42D1-920E-3A3245C2658C}" type="slidenum">
              <a:rPr lang="en-NZ" smtClean="0"/>
              <a:t>‹#›</a:t>
            </a:fld>
            <a:endParaRPr lang="en-NZ"/>
          </a:p>
        </p:txBody>
      </p:sp>
    </p:spTree>
    <p:extLst>
      <p:ext uri="{BB962C8B-B14F-4D97-AF65-F5344CB8AC3E}">
        <p14:creationId xmlns:p14="http://schemas.microsoft.com/office/powerpoint/2010/main" val="3407200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AD8E105-978A-469F-AFCE-05203B75A728}" type="datetimeFigureOut">
              <a:rPr lang="en-NZ" smtClean="0"/>
              <a:t>20/11/2013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3D589E0-32AF-42D1-920E-3A3245C2658C}" type="slidenum">
              <a:rPr lang="en-NZ" smtClean="0"/>
              <a:t>‹#›</a:t>
            </a:fld>
            <a:endParaRPr lang="en-NZ"/>
          </a:p>
        </p:txBody>
      </p:sp>
    </p:spTree>
    <p:extLst>
      <p:ext uri="{BB962C8B-B14F-4D97-AF65-F5344CB8AC3E}">
        <p14:creationId xmlns:p14="http://schemas.microsoft.com/office/powerpoint/2010/main" val="358834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AD8E105-978A-469F-AFCE-05203B75A728}" type="datetimeFigureOut">
              <a:rPr lang="en-NZ" smtClean="0"/>
              <a:t>20/11/2013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3D589E0-32AF-42D1-920E-3A3245C2658C}" type="slidenum">
              <a:rPr lang="en-NZ" smtClean="0"/>
              <a:t>‹#›</a:t>
            </a:fld>
            <a:endParaRPr lang="en-NZ"/>
          </a:p>
        </p:txBody>
      </p:sp>
    </p:spTree>
    <p:extLst>
      <p:ext uri="{BB962C8B-B14F-4D97-AF65-F5344CB8AC3E}">
        <p14:creationId xmlns:p14="http://schemas.microsoft.com/office/powerpoint/2010/main" val="127905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D8E105-978A-469F-AFCE-05203B75A728}" type="datetimeFigureOut">
              <a:rPr lang="en-NZ" smtClean="0"/>
              <a:t>20/11/2013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3D589E0-32AF-42D1-920E-3A3245C2658C}" type="slidenum">
              <a:rPr lang="en-NZ" smtClean="0"/>
              <a:t>‹#›</a:t>
            </a:fld>
            <a:endParaRPr lang="en-NZ"/>
          </a:p>
        </p:txBody>
      </p:sp>
    </p:spTree>
    <p:extLst>
      <p:ext uri="{BB962C8B-B14F-4D97-AF65-F5344CB8AC3E}">
        <p14:creationId xmlns:p14="http://schemas.microsoft.com/office/powerpoint/2010/main" val="4126602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DAD8E105-978A-469F-AFCE-05203B75A728}" type="datetimeFigureOut">
              <a:rPr lang="en-NZ" smtClean="0"/>
              <a:t>20/11/2013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3D589E0-32AF-42D1-920E-3A3245C2658C}" type="slidenum">
              <a:rPr lang="en-NZ" smtClean="0"/>
              <a:t>‹#›</a:t>
            </a:fld>
            <a:endParaRPr lang="en-NZ"/>
          </a:p>
        </p:txBody>
      </p:sp>
    </p:spTree>
    <p:extLst>
      <p:ext uri="{BB962C8B-B14F-4D97-AF65-F5344CB8AC3E}">
        <p14:creationId xmlns:p14="http://schemas.microsoft.com/office/powerpoint/2010/main" val="3457013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DAD8E105-978A-469F-AFCE-05203B75A728}" type="datetimeFigureOut">
              <a:rPr lang="en-NZ" smtClean="0"/>
              <a:t>20/11/2013</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63D589E0-32AF-42D1-920E-3A3245C2658C}" type="slidenum">
              <a:rPr lang="en-NZ" smtClean="0"/>
              <a:t>‹#›</a:t>
            </a:fld>
            <a:endParaRPr lang="en-NZ"/>
          </a:p>
        </p:txBody>
      </p:sp>
    </p:spTree>
    <p:extLst>
      <p:ext uri="{BB962C8B-B14F-4D97-AF65-F5344CB8AC3E}">
        <p14:creationId xmlns:p14="http://schemas.microsoft.com/office/powerpoint/2010/main" val="1734337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DAD8E105-978A-469F-AFCE-05203B75A728}" type="datetimeFigureOut">
              <a:rPr lang="en-NZ" smtClean="0"/>
              <a:t>20/11/2013</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63D589E0-32AF-42D1-920E-3A3245C2658C}" type="slidenum">
              <a:rPr lang="en-NZ" smtClean="0"/>
              <a:t>‹#›</a:t>
            </a:fld>
            <a:endParaRPr lang="en-NZ"/>
          </a:p>
        </p:txBody>
      </p:sp>
    </p:spTree>
    <p:extLst>
      <p:ext uri="{BB962C8B-B14F-4D97-AF65-F5344CB8AC3E}">
        <p14:creationId xmlns:p14="http://schemas.microsoft.com/office/powerpoint/2010/main" val="3841995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D8E105-978A-469F-AFCE-05203B75A728}" type="datetimeFigureOut">
              <a:rPr lang="en-NZ" smtClean="0"/>
              <a:t>20/11/2013</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63D589E0-32AF-42D1-920E-3A3245C2658C}" type="slidenum">
              <a:rPr lang="en-NZ" smtClean="0"/>
              <a:t>‹#›</a:t>
            </a:fld>
            <a:endParaRPr lang="en-NZ"/>
          </a:p>
        </p:txBody>
      </p:sp>
    </p:spTree>
    <p:extLst>
      <p:ext uri="{BB962C8B-B14F-4D97-AF65-F5344CB8AC3E}">
        <p14:creationId xmlns:p14="http://schemas.microsoft.com/office/powerpoint/2010/main" val="2952674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D8E105-978A-469F-AFCE-05203B75A728}" type="datetimeFigureOut">
              <a:rPr lang="en-NZ" smtClean="0"/>
              <a:t>20/11/2013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3D589E0-32AF-42D1-920E-3A3245C2658C}" type="slidenum">
              <a:rPr lang="en-NZ" smtClean="0"/>
              <a:t>‹#›</a:t>
            </a:fld>
            <a:endParaRPr lang="en-NZ"/>
          </a:p>
        </p:txBody>
      </p:sp>
    </p:spTree>
    <p:extLst>
      <p:ext uri="{BB962C8B-B14F-4D97-AF65-F5344CB8AC3E}">
        <p14:creationId xmlns:p14="http://schemas.microsoft.com/office/powerpoint/2010/main" val="136665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D8E105-978A-469F-AFCE-05203B75A728}" type="datetimeFigureOut">
              <a:rPr lang="en-NZ" smtClean="0"/>
              <a:t>20/11/2013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3D589E0-32AF-42D1-920E-3A3245C2658C}" type="slidenum">
              <a:rPr lang="en-NZ" smtClean="0"/>
              <a:t>‹#›</a:t>
            </a:fld>
            <a:endParaRPr lang="en-NZ"/>
          </a:p>
        </p:txBody>
      </p:sp>
    </p:spTree>
    <p:extLst>
      <p:ext uri="{BB962C8B-B14F-4D97-AF65-F5344CB8AC3E}">
        <p14:creationId xmlns:p14="http://schemas.microsoft.com/office/powerpoint/2010/main" val="1605895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D8E105-978A-469F-AFCE-05203B75A728}" type="datetimeFigureOut">
              <a:rPr lang="en-NZ" smtClean="0"/>
              <a:t>20/11/2013</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D589E0-32AF-42D1-920E-3A3245C2658C}" type="slidenum">
              <a:rPr lang="en-NZ" smtClean="0"/>
              <a:t>‹#›</a:t>
            </a:fld>
            <a:endParaRPr lang="en-NZ"/>
          </a:p>
        </p:txBody>
      </p:sp>
    </p:spTree>
    <p:extLst>
      <p:ext uri="{BB962C8B-B14F-4D97-AF65-F5344CB8AC3E}">
        <p14:creationId xmlns:p14="http://schemas.microsoft.com/office/powerpoint/2010/main" val="3893785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008111"/>
          </a:xfrm>
        </p:spPr>
        <p:txBody>
          <a:bodyPr/>
          <a:lstStyle/>
          <a:p>
            <a:r>
              <a:rPr lang="en-NZ" dirty="0" smtClean="0"/>
              <a:t>Organisational Culture.</a:t>
            </a:r>
            <a:endParaRPr lang="en-NZ" dirty="0"/>
          </a:p>
        </p:txBody>
      </p:sp>
      <p:sp>
        <p:nvSpPr>
          <p:cNvPr id="3" name="Subtitle 2"/>
          <p:cNvSpPr>
            <a:spLocks noGrp="1"/>
          </p:cNvSpPr>
          <p:nvPr>
            <p:ph type="subTitle" idx="1"/>
          </p:nvPr>
        </p:nvSpPr>
        <p:spPr>
          <a:xfrm>
            <a:off x="611560" y="1484784"/>
            <a:ext cx="7848872" cy="4824536"/>
          </a:xfrm>
        </p:spPr>
        <p:txBody>
          <a:bodyPr>
            <a:normAutofit fontScale="92500" lnSpcReduction="20000"/>
          </a:bodyPr>
          <a:lstStyle/>
          <a:p>
            <a:r>
              <a:rPr lang="en-NZ" b="1" dirty="0" smtClean="0"/>
              <a:t>The most straightforward definition of organisational culture is simply “the way we do things around here”</a:t>
            </a:r>
          </a:p>
          <a:p>
            <a:pPr algn="l"/>
            <a:r>
              <a:rPr lang="en-NZ" b="1" dirty="0" smtClean="0"/>
              <a:t>More detailed definitions include –</a:t>
            </a:r>
          </a:p>
          <a:p>
            <a:pPr marL="457200" indent="-457200" algn="l">
              <a:buFont typeface="Arial" pitchFamily="34" charset="0"/>
              <a:buChar char="•"/>
            </a:pPr>
            <a:r>
              <a:rPr lang="en-NZ" b="1" dirty="0" smtClean="0"/>
              <a:t>Ideologies, beliefs and deep-set values</a:t>
            </a:r>
          </a:p>
          <a:p>
            <a:pPr marL="457200" indent="-457200" algn="l">
              <a:buFont typeface="Arial" pitchFamily="34" charset="0"/>
              <a:buChar char="•"/>
            </a:pPr>
            <a:r>
              <a:rPr lang="en-NZ" b="1" dirty="0" smtClean="0"/>
              <a:t>Customary and traditional way of thinking</a:t>
            </a:r>
          </a:p>
          <a:p>
            <a:pPr marL="457200" indent="-457200" algn="l">
              <a:buFont typeface="Arial" pitchFamily="34" charset="0"/>
              <a:buChar char="•"/>
            </a:pPr>
            <a:r>
              <a:rPr lang="en-NZ" b="1" dirty="0" smtClean="0"/>
              <a:t>Basic values, ideologies and assumptions which guide and fashion behaviour</a:t>
            </a:r>
          </a:p>
          <a:p>
            <a:pPr marL="457200" indent="-457200" algn="l">
              <a:buFont typeface="Arial" pitchFamily="34" charset="0"/>
              <a:buChar char="•"/>
            </a:pPr>
            <a:r>
              <a:rPr lang="en-NZ" b="1" dirty="0" smtClean="0"/>
              <a:t>Pattern and shared beliefs, attitudes, assumptions and values</a:t>
            </a:r>
          </a:p>
          <a:p>
            <a:pPr marL="457200" indent="-457200" algn="l">
              <a:buFont typeface="Arial" pitchFamily="34" charset="0"/>
              <a:buChar char="•"/>
            </a:pPr>
            <a:r>
              <a:rPr lang="en-NZ" b="1" dirty="0" smtClean="0"/>
              <a:t>Values and beliefs central to the organisation </a:t>
            </a:r>
            <a:endParaRPr lang="en-NZ" b="1" dirty="0"/>
          </a:p>
        </p:txBody>
      </p:sp>
    </p:spTree>
    <p:extLst>
      <p:ext uri="{BB962C8B-B14F-4D97-AF65-F5344CB8AC3E}">
        <p14:creationId xmlns:p14="http://schemas.microsoft.com/office/powerpoint/2010/main" val="2253641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Mechanistic v Organic Organisations</a:t>
            </a:r>
            <a:endParaRPr lang="en-NZ" dirty="0"/>
          </a:p>
        </p:txBody>
      </p:sp>
      <p:sp>
        <p:nvSpPr>
          <p:cNvPr id="3" name="Content Placeholder 2"/>
          <p:cNvSpPr>
            <a:spLocks noGrp="1"/>
          </p:cNvSpPr>
          <p:nvPr>
            <p:ph idx="1"/>
          </p:nvPr>
        </p:nvSpPr>
        <p:spPr/>
        <p:txBody>
          <a:bodyPr/>
          <a:lstStyle/>
          <a:p>
            <a:pPr marL="0" indent="0">
              <a:buNone/>
            </a:pPr>
            <a:r>
              <a:rPr lang="en-NZ" dirty="0" smtClean="0"/>
              <a:t>Mechanistic – has a bureaucratic approach, based upon clear structure, procedures, formal communications and controls.</a:t>
            </a:r>
          </a:p>
          <a:p>
            <a:pPr marL="0" indent="0">
              <a:buNone/>
            </a:pPr>
            <a:r>
              <a:rPr lang="en-NZ" dirty="0" smtClean="0"/>
              <a:t>Organic – is more fluid, with greater flexibility, broad job descriptions and informal procedures.</a:t>
            </a:r>
            <a:endParaRPr lang="en-NZ" dirty="0"/>
          </a:p>
        </p:txBody>
      </p:sp>
    </p:spTree>
    <p:extLst>
      <p:ext uri="{BB962C8B-B14F-4D97-AF65-F5344CB8AC3E}">
        <p14:creationId xmlns:p14="http://schemas.microsoft.com/office/powerpoint/2010/main" val="2476974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620688"/>
            <a:ext cx="7776864" cy="4801314"/>
          </a:xfrm>
          <a:prstGeom prst="rect">
            <a:avLst/>
          </a:prstGeom>
          <a:noFill/>
        </p:spPr>
        <p:txBody>
          <a:bodyPr wrap="square" rtlCol="0">
            <a:spAutoFit/>
          </a:bodyPr>
          <a:lstStyle/>
          <a:p>
            <a:r>
              <a:rPr lang="en-NZ" dirty="0" smtClean="0"/>
              <a:t>Organisations are generally moving from the mechanistic to organic style as the pace of change necessitates greater flexibility and rapid response.</a:t>
            </a:r>
          </a:p>
          <a:p>
            <a:endParaRPr lang="en-NZ" dirty="0"/>
          </a:p>
          <a:p>
            <a:r>
              <a:rPr lang="en-NZ" dirty="0" smtClean="0"/>
              <a:t>There is no single best style as particular circumstances will dictate which is the most appropriate – small organisations dependant on new technology  benefit from an organic style. Whereas a large organisation in a stable environment can benefit from a mechanistic approach.</a:t>
            </a:r>
          </a:p>
          <a:p>
            <a:endParaRPr lang="en-NZ" dirty="0"/>
          </a:p>
          <a:p>
            <a:r>
              <a:rPr lang="en-NZ" dirty="0" smtClean="0"/>
              <a:t>The two styles should be seen as part of a spectrum with no organisation entirely one or the other.</a:t>
            </a:r>
          </a:p>
          <a:p>
            <a:endParaRPr lang="en-NZ" dirty="0"/>
          </a:p>
          <a:p>
            <a:r>
              <a:rPr lang="en-NZ" dirty="0" smtClean="0"/>
              <a:t>To be most effective, the management style should match that of the unit or organisation.</a:t>
            </a:r>
          </a:p>
          <a:p>
            <a:endParaRPr lang="en-NZ" dirty="0"/>
          </a:p>
          <a:p>
            <a:r>
              <a:rPr lang="en-NZ" dirty="0" smtClean="0"/>
              <a:t>This approach is best known as </a:t>
            </a:r>
            <a:r>
              <a:rPr lang="en-NZ" b="1" dirty="0" smtClean="0"/>
              <a:t>contingency theory </a:t>
            </a:r>
            <a:r>
              <a:rPr lang="en-NZ" dirty="0" smtClean="0"/>
              <a:t>instead of believing there is one single best way, strategies should be seen as appropriate for the circumstances.  </a:t>
            </a:r>
            <a:endParaRPr lang="en-NZ" dirty="0"/>
          </a:p>
        </p:txBody>
      </p:sp>
    </p:spTree>
    <p:extLst>
      <p:ext uri="{BB962C8B-B14F-4D97-AF65-F5344CB8AC3E}">
        <p14:creationId xmlns:p14="http://schemas.microsoft.com/office/powerpoint/2010/main" val="2215710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33331309"/>
              </p:ext>
            </p:extLst>
          </p:nvPr>
        </p:nvGraphicFramePr>
        <p:xfrm>
          <a:off x="611560" y="404664"/>
          <a:ext cx="7704856" cy="6136132"/>
        </p:xfrm>
        <a:graphic>
          <a:graphicData uri="http://schemas.openxmlformats.org/drawingml/2006/table">
            <a:tbl>
              <a:tblPr firstRow="1" firstCol="1" bandRow="1">
                <a:tableStyleId>{5C22544A-7EE6-4342-B048-85BDC9FD1C3A}</a:tableStyleId>
              </a:tblPr>
              <a:tblGrid>
                <a:gridCol w="3852428"/>
                <a:gridCol w="3852428"/>
              </a:tblGrid>
              <a:tr h="263242">
                <a:tc>
                  <a:txBody>
                    <a:bodyPr/>
                    <a:lstStyle/>
                    <a:p>
                      <a:pPr>
                        <a:lnSpc>
                          <a:spcPct val="115000"/>
                        </a:lnSpc>
                        <a:spcAft>
                          <a:spcPts val="0"/>
                        </a:spcAft>
                      </a:pPr>
                      <a:r>
                        <a:rPr lang="en-NZ" sz="1600" dirty="0">
                          <a:effectLst/>
                        </a:rPr>
                        <a:t>Mechanistic</a:t>
                      </a:r>
                      <a:endParaRPr lang="en-NZ" sz="1600" dirty="0">
                        <a:effectLst/>
                        <a:latin typeface="Calibri"/>
                        <a:ea typeface="Calibri"/>
                        <a:cs typeface="Times New Roman"/>
                      </a:endParaRPr>
                    </a:p>
                  </a:txBody>
                  <a:tcPr marL="61494" marR="61494" marT="0" marB="0"/>
                </a:tc>
                <a:tc>
                  <a:txBody>
                    <a:bodyPr/>
                    <a:lstStyle/>
                    <a:p>
                      <a:pPr>
                        <a:lnSpc>
                          <a:spcPct val="115000"/>
                        </a:lnSpc>
                        <a:spcAft>
                          <a:spcPts val="0"/>
                        </a:spcAft>
                      </a:pPr>
                      <a:r>
                        <a:rPr lang="en-NZ" sz="1600">
                          <a:effectLst/>
                        </a:rPr>
                        <a:t>Organic </a:t>
                      </a:r>
                      <a:endParaRPr lang="en-NZ" sz="1600">
                        <a:effectLst/>
                        <a:latin typeface="Calibri"/>
                        <a:ea typeface="Calibri"/>
                        <a:cs typeface="Times New Roman"/>
                      </a:endParaRPr>
                    </a:p>
                  </a:txBody>
                  <a:tcPr marL="61494" marR="61494" marT="0" marB="0"/>
                </a:tc>
              </a:tr>
              <a:tr h="5857438">
                <a:tc>
                  <a:txBody>
                    <a:bodyPr/>
                    <a:lstStyle/>
                    <a:p>
                      <a:pPr marL="342900" lvl="0" indent="-342900">
                        <a:lnSpc>
                          <a:spcPct val="115000"/>
                        </a:lnSpc>
                        <a:spcAft>
                          <a:spcPts val="0"/>
                        </a:spcAft>
                        <a:buFont typeface="Symbol"/>
                        <a:buChar char=""/>
                      </a:pPr>
                      <a:r>
                        <a:rPr lang="en-NZ" sz="1600" dirty="0">
                          <a:effectLst/>
                        </a:rPr>
                        <a:t>Specialised differentiation and definition of tasks in the organisation.</a:t>
                      </a:r>
                    </a:p>
                    <a:p>
                      <a:pPr marL="342900" lvl="0" indent="-342900">
                        <a:lnSpc>
                          <a:spcPct val="115000"/>
                        </a:lnSpc>
                        <a:spcAft>
                          <a:spcPts val="0"/>
                        </a:spcAft>
                        <a:buFont typeface="Symbol"/>
                        <a:buChar char=""/>
                      </a:pPr>
                      <a:r>
                        <a:rPr lang="en-NZ" sz="1600" dirty="0">
                          <a:effectLst/>
                        </a:rPr>
                        <a:t>Hierarchical supervision and reconciliation of problems.</a:t>
                      </a:r>
                    </a:p>
                    <a:p>
                      <a:pPr marL="342900" lvl="0" indent="-342900">
                        <a:lnSpc>
                          <a:spcPct val="115000"/>
                        </a:lnSpc>
                        <a:spcAft>
                          <a:spcPts val="0"/>
                        </a:spcAft>
                        <a:buFont typeface="Symbol"/>
                        <a:buChar char=""/>
                      </a:pPr>
                      <a:r>
                        <a:rPr lang="en-NZ" sz="1600" dirty="0">
                          <a:effectLst/>
                        </a:rPr>
                        <a:t>Precise definition of job responsibilities, methods, rights and obligations.</a:t>
                      </a:r>
                    </a:p>
                    <a:p>
                      <a:pPr marL="342900" lvl="0" indent="-342900">
                        <a:lnSpc>
                          <a:spcPct val="115000"/>
                        </a:lnSpc>
                        <a:spcAft>
                          <a:spcPts val="0"/>
                        </a:spcAft>
                        <a:buFont typeface="Symbol"/>
                        <a:buChar char=""/>
                      </a:pPr>
                      <a:r>
                        <a:rPr lang="en-NZ" sz="1600" dirty="0">
                          <a:effectLst/>
                        </a:rPr>
                        <a:t>Perceived location of superior knowledge at the top of the hierarchy.</a:t>
                      </a:r>
                    </a:p>
                    <a:p>
                      <a:pPr marL="342900" lvl="0" indent="-342900">
                        <a:lnSpc>
                          <a:spcPct val="115000"/>
                        </a:lnSpc>
                        <a:spcAft>
                          <a:spcPts val="0"/>
                        </a:spcAft>
                        <a:buFont typeface="Symbol"/>
                        <a:buChar char=""/>
                      </a:pPr>
                      <a:r>
                        <a:rPr lang="en-NZ" sz="1600" dirty="0">
                          <a:effectLst/>
                        </a:rPr>
                        <a:t>Vertical interaction of individuals, between subordinates and superiors.</a:t>
                      </a:r>
                    </a:p>
                    <a:p>
                      <a:pPr marL="342900" lvl="0" indent="-342900">
                        <a:lnSpc>
                          <a:spcPct val="115000"/>
                        </a:lnSpc>
                        <a:spcAft>
                          <a:spcPts val="0"/>
                        </a:spcAft>
                        <a:buFont typeface="Symbol"/>
                        <a:buChar char=""/>
                      </a:pPr>
                      <a:r>
                        <a:rPr lang="en-NZ" sz="1600" dirty="0">
                          <a:effectLst/>
                        </a:rPr>
                        <a:t> Insistence on loyalty to organisation and obedience to superiors.</a:t>
                      </a:r>
                    </a:p>
                    <a:p>
                      <a:pPr marL="342900" lvl="0" indent="-342900">
                        <a:lnSpc>
                          <a:spcPct val="115000"/>
                        </a:lnSpc>
                        <a:spcAft>
                          <a:spcPts val="0"/>
                        </a:spcAft>
                        <a:buFont typeface="Symbol"/>
                        <a:buChar char=""/>
                      </a:pPr>
                      <a:r>
                        <a:rPr lang="en-NZ" sz="1600" dirty="0">
                          <a:effectLst/>
                        </a:rPr>
                        <a:t>More prestige attached to job than to more general knowledge, experience and skills.</a:t>
                      </a:r>
                      <a:endParaRPr lang="en-NZ" sz="1600" dirty="0">
                        <a:effectLst/>
                        <a:latin typeface="Calibri"/>
                        <a:ea typeface="Calibri"/>
                        <a:cs typeface="Times New Roman"/>
                      </a:endParaRPr>
                    </a:p>
                  </a:txBody>
                  <a:tcPr marL="61494" marR="61494" marT="0" marB="0"/>
                </a:tc>
                <a:tc>
                  <a:txBody>
                    <a:bodyPr/>
                    <a:lstStyle/>
                    <a:p>
                      <a:pPr marL="342900" lvl="0" indent="-342900">
                        <a:lnSpc>
                          <a:spcPct val="115000"/>
                        </a:lnSpc>
                        <a:spcAft>
                          <a:spcPts val="0"/>
                        </a:spcAft>
                        <a:buFont typeface="Symbol"/>
                        <a:buChar char=""/>
                      </a:pPr>
                      <a:r>
                        <a:rPr lang="en-NZ" sz="1600" dirty="0" err="1">
                          <a:effectLst/>
                        </a:rPr>
                        <a:t>Contributive</a:t>
                      </a:r>
                      <a:r>
                        <a:rPr lang="en-NZ" sz="1600" dirty="0">
                          <a:effectLst/>
                        </a:rPr>
                        <a:t> nature of special knowledge to the total concerns of the organisation.</a:t>
                      </a:r>
                    </a:p>
                    <a:p>
                      <a:pPr marL="342900" lvl="0" indent="-342900">
                        <a:lnSpc>
                          <a:spcPct val="115000"/>
                        </a:lnSpc>
                        <a:spcAft>
                          <a:spcPts val="0"/>
                        </a:spcAft>
                        <a:buFont typeface="Symbol"/>
                        <a:buChar char=""/>
                      </a:pPr>
                      <a:r>
                        <a:rPr lang="en-NZ" sz="1600" dirty="0">
                          <a:effectLst/>
                        </a:rPr>
                        <a:t>Redefinition of tasks and responsibilities in terms of interaction with others.</a:t>
                      </a:r>
                    </a:p>
                    <a:p>
                      <a:pPr marL="342900" lvl="0" indent="-342900">
                        <a:lnSpc>
                          <a:spcPct val="115000"/>
                        </a:lnSpc>
                        <a:spcAft>
                          <a:spcPts val="0"/>
                        </a:spcAft>
                        <a:buFont typeface="Symbol"/>
                        <a:buChar char=""/>
                      </a:pPr>
                      <a:r>
                        <a:rPr lang="en-NZ" sz="1600" dirty="0">
                          <a:effectLst/>
                        </a:rPr>
                        <a:t>Commitment to the organisation beyond any technical/precise definition – such commitment more valued than loyalty.</a:t>
                      </a:r>
                    </a:p>
                    <a:p>
                      <a:pPr marL="342900" lvl="0" indent="-342900">
                        <a:lnSpc>
                          <a:spcPct val="115000"/>
                        </a:lnSpc>
                        <a:spcAft>
                          <a:spcPts val="0"/>
                        </a:spcAft>
                        <a:buFont typeface="Symbol"/>
                        <a:buChar char=""/>
                      </a:pPr>
                      <a:r>
                        <a:rPr lang="en-NZ" sz="1600" dirty="0">
                          <a:effectLst/>
                        </a:rPr>
                        <a:t>Network structure of control, authority and communication.</a:t>
                      </a:r>
                    </a:p>
                    <a:p>
                      <a:pPr marL="342900" lvl="0" indent="-342900">
                        <a:lnSpc>
                          <a:spcPct val="115000"/>
                        </a:lnSpc>
                        <a:spcAft>
                          <a:spcPts val="0"/>
                        </a:spcAft>
                        <a:buFont typeface="Symbol"/>
                        <a:buChar char=""/>
                      </a:pPr>
                      <a:r>
                        <a:rPr lang="en-NZ" sz="1600" dirty="0">
                          <a:effectLst/>
                        </a:rPr>
                        <a:t>Omniscience not imputed to senior directors, knowledge located anywhere in the organisation, and this location may become centre of authority for a given issue. </a:t>
                      </a:r>
                    </a:p>
                    <a:p>
                      <a:pPr marL="342900" lvl="0" indent="-342900">
                        <a:lnSpc>
                          <a:spcPct val="115000"/>
                        </a:lnSpc>
                        <a:spcAft>
                          <a:spcPts val="0"/>
                        </a:spcAft>
                        <a:buFont typeface="Symbol"/>
                        <a:buChar char=""/>
                      </a:pPr>
                      <a:r>
                        <a:rPr lang="en-NZ" sz="1600" dirty="0">
                          <a:effectLst/>
                        </a:rPr>
                        <a:t>Lateral, rather than vertical, direction of communication.</a:t>
                      </a:r>
                    </a:p>
                    <a:p>
                      <a:pPr marL="342900" lvl="0" indent="-342900">
                        <a:lnSpc>
                          <a:spcPct val="115000"/>
                        </a:lnSpc>
                        <a:spcAft>
                          <a:spcPts val="0"/>
                        </a:spcAft>
                        <a:buFont typeface="Symbol"/>
                        <a:buChar char=""/>
                      </a:pPr>
                      <a:r>
                        <a:rPr lang="en-NZ" sz="1600" dirty="0">
                          <a:effectLst/>
                        </a:rPr>
                        <a:t>Communication consists of informal and advice rather than instructions and decisions.</a:t>
                      </a:r>
                    </a:p>
                    <a:p>
                      <a:pPr>
                        <a:lnSpc>
                          <a:spcPct val="115000"/>
                        </a:lnSpc>
                        <a:spcAft>
                          <a:spcPts val="0"/>
                        </a:spcAft>
                      </a:pPr>
                      <a:r>
                        <a:rPr lang="en-NZ" sz="1600" dirty="0">
                          <a:effectLst/>
                        </a:rPr>
                        <a:t> </a:t>
                      </a:r>
                      <a:endParaRPr lang="en-NZ" sz="1600" dirty="0">
                        <a:effectLst/>
                        <a:latin typeface="Calibri"/>
                        <a:ea typeface="Calibri"/>
                        <a:cs typeface="Times New Roman"/>
                      </a:endParaRPr>
                    </a:p>
                  </a:txBody>
                  <a:tcPr marL="61494" marR="61494" marT="0" marB="0"/>
                </a:tc>
              </a:tr>
            </a:tbl>
          </a:graphicData>
        </a:graphic>
      </p:graphicFrame>
    </p:spTree>
    <p:extLst>
      <p:ext uri="{BB962C8B-B14F-4D97-AF65-F5344CB8AC3E}">
        <p14:creationId xmlns:p14="http://schemas.microsoft.com/office/powerpoint/2010/main" val="1778080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Why is culture so important?</a:t>
            </a:r>
            <a:endParaRPr lang="en-NZ" dirty="0"/>
          </a:p>
        </p:txBody>
      </p:sp>
      <p:sp>
        <p:nvSpPr>
          <p:cNvPr id="3" name="Content Placeholder 2"/>
          <p:cNvSpPr>
            <a:spLocks noGrp="1"/>
          </p:cNvSpPr>
          <p:nvPr>
            <p:ph idx="1"/>
          </p:nvPr>
        </p:nvSpPr>
        <p:spPr/>
        <p:txBody>
          <a:bodyPr>
            <a:normAutofit fontScale="92500" lnSpcReduction="20000"/>
          </a:bodyPr>
          <a:lstStyle/>
          <a:p>
            <a:pPr marL="0" indent="0">
              <a:buNone/>
            </a:pPr>
            <a:r>
              <a:rPr lang="en-NZ" dirty="0" smtClean="0"/>
              <a:t>The real question is “Do people love their work?”</a:t>
            </a:r>
          </a:p>
          <a:p>
            <a:pPr marL="0" indent="0">
              <a:buNone/>
            </a:pPr>
            <a:r>
              <a:rPr lang="en-NZ" dirty="0" smtClean="0"/>
              <a:t>Culture is important because – </a:t>
            </a:r>
          </a:p>
          <a:p>
            <a:r>
              <a:rPr lang="en-NZ" dirty="0" smtClean="0"/>
              <a:t>Affects the degree of employee motivation.</a:t>
            </a:r>
          </a:p>
          <a:p>
            <a:r>
              <a:rPr lang="en-NZ" dirty="0" smtClean="0"/>
              <a:t>Will affect labour turnover.</a:t>
            </a:r>
          </a:p>
          <a:p>
            <a:r>
              <a:rPr lang="en-NZ" dirty="0" smtClean="0"/>
              <a:t>Affects morale and goodwill</a:t>
            </a:r>
          </a:p>
          <a:p>
            <a:r>
              <a:rPr lang="en-NZ" dirty="0" smtClean="0"/>
              <a:t>Reflected in the reputation of an organisation</a:t>
            </a:r>
          </a:p>
          <a:p>
            <a:r>
              <a:rPr lang="en-NZ" dirty="0" smtClean="0"/>
              <a:t>Affects productivity</a:t>
            </a:r>
          </a:p>
          <a:p>
            <a:r>
              <a:rPr lang="en-NZ" dirty="0" smtClean="0"/>
              <a:t>Affects the quality of work</a:t>
            </a:r>
          </a:p>
          <a:p>
            <a:r>
              <a:rPr lang="en-NZ" dirty="0" smtClean="0"/>
              <a:t>Influences the degree to which change is accepted</a:t>
            </a:r>
            <a:endParaRPr lang="en-NZ" dirty="0"/>
          </a:p>
        </p:txBody>
      </p:sp>
    </p:spTree>
    <p:extLst>
      <p:ext uri="{BB962C8B-B14F-4D97-AF65-F5344CB8AC3E}">
        <p14:creationId xmlns:p14="http://schemas.microsoft.com/office/powerpoint/2010/main" val="1340089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Manifestations of organisational culture</a:t>
            </a:r>
            <a:endParaRPr lang="en-NZ" dirty="0"/>
          </a:p>
        </p:txBody>
      </p:sp>
      <p:sp>
        <p:nvSpPr>
          <p:cNvPr id="3" name="Content Placeholder 2"/>
          <p:cNvSpPr>
            <a:spLocks noGrp="1"/>
          </p:cNvSpPr>
          <p:nvPr>
            <p:ph idx="1"/>
          </p:nvPr>
        </p:nvSpPr>
        <p:spPr/>
        <p:txBody>
          <a:bodyPr>
            <a:normAutofit fontScale="85000" lnSpcReduction="10000"/>
          </a:bodyPr>
          <a:lstStyle/>
          <a:p>
            <a:r>
              <a:rPr lang="en-NZ" b="1" dirty="0" smtClean="0"/>
              <a:t>Corporate values </a:t>
            </a:r>
            <a:r>
              <a:rPr lang="en-NZ" dirty="0" smtClean="0"/>
              <a:t>strongly held beliefs about what is right and wrong and that lead people to take certain forms of action.</a:t>
            </a:r>
          </a:p>
          <a:p>
            <a:r>
              <a:rPr lang="en-NZ" b="1" dirty="0" smtClean="0"/>
              <a:t>Organisational climate </a:t>
            </a:r>
            <a:r>
              <a:rPr lang="en-NZ" dirty="0" smtClean="0"/>
              <a:t>the working atmosphere as perceived and experienced by the people in the organisation.</a:t>
            </a:r>
          </a:p>
          <a:p>
            <a:r>
              <a:rPr lang="en-NZ" b="1" dirty="0" smtClean="0"/>
              <a:t>Management style </a:t>
            </a:r>
            <a:r>
              <a:rPr lang="en-NZ" dirty="0" smtClean="0"/>
              <a:t>the way managers exert authority</a:t>
            </a:r>
          </a:p>
          <a:p>
            <a:r>
              <a:rPr lang="en-NZ" b="1" dirty="0" smtClean="0"/>
              <a:t>Organisational Behaviour </a:t>
            </a:r>
            <a:r>
              <a:rPr lang="en-NZ" dirty="0" smtClean="0"/>
              <a:t>the way people act within the organisation.</a:t>
            </a:r>
          </a:p>
          <a:p>
            <a:r>
              <a:rPr lang="en-NZ" b="1" dirty="0" smtClean="0"/>
              <a:t>Structure</a:t>
            </a:r>
            <a:r>
              <a:rPr lang="en-NZ" dirty="0" smtClean="0"/>
              <a:t> the degree of flexibility in an organisation.</a:t>
            </a:r>
            <a:endParaRPr lang="en-NZ" dirty="0"/>
          </a:p>
        </p:txBody>
      </p:sp>
    </p:spTree>
    <p:extLst>
      <p:ext uri="{BB962C8B-B14F-4D97-AF65-F5344CB8AC3E}">
        <p14:creationId xmlns:p14="http://schemas.microsoft.com/office/powerpoint/2010/main" val="335569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Influences on organisational culture</a:t>
            </a:r>
            <a:endParaRPr lang="en-NZ" dirty="0"/>
          </a:p>
        </p:txBody>
      </p:sp>
      <p:sp>
        <p:nvSpPr>
          <p:cNvPr id="3" name="Content Placeholder 2"/>
          <p:cNvSpPr>
            <a:spLocks noGrp="1"/>
          </p:cNvSpPr>
          <p:nvPr>
            <p:ph idx="1"/>
          </p:nvPr>
        </p:nvSpPr>
        <p:spPr/>
        <p:txBody>
          <a:bodyPr>
            <a:normAutofit fontScale="85000" lnSpcReduction="20000"/>
          </a:bodyPr>
          <a:lstStyle/>
          <a:p>
            <a:r>
              <a:rPr lang="en-NZ" dirty="0" smtClean="0"/>
              <a:t>The philosophy of the founders</a:t>
            </a:r>
          </a:p>
          <a:p>
            <a:r>
              <a:rPr lang="en-NZ" dirty="0" smtClean="0"/>
              <a:t>Its history and traditions</a:t>
            </a:r>
          </a:p>
          <a:p>
            <a:r>
              <a:rPr lang="en-NZ" dirty="0" smtClean="0"/>
              <a:t>The nature and activities of the business</a:t>
            </a:r>
          </a:p>
          <a:p>
            <a:r>
              <a:rPr lang="en-NZ" dirty="0" smtClean="0"/>
              <a:t>Size</a:t>
            </a:r>
          </a:p>
          <a:p>
            <a:r>
              <a:rPr lang="en-NZ" dirty="0" smtClean="0"/>
              <a:t>Ownership</a:t>
            </a:r>
          </a:p>
          <a:p>
            <a:r>
              <a:rPr lang="en-NZ" dirty="0" smtClean="0"/>
              <a:t>Technology</a:t>
            </a:r>
          </a:p>
          <a:p>
            <a:r>
              <a:rPr lang="en-NZ" dirty="0" smtClean="0"/>
              <a:t>External factors</a:t>
            </a:r>
          </a:p>
          <a:p>
            <a:r>
              <a:rPr lang="en-NZ" dirty="0" smtClean="0"/>
              <a:t>Location</a:t>
            </a:r>
          </a:p>
          <a:p>
            <a:r>
              <a:rPr lang="en-NZ" dirty="0" smtClean="0"/>
              <a:t>Managers and employees</a:t>
            </a:r>
          </a:p>
          <a:p>
            <a:r>
              <a:rPr lang="en-NZ" dirty="0" smtClean="0"/>
              <a:t>The customers</a:t>
            </a:r>
            <a:endParaRPr lang="en-NZ" dirty="0"/>
          </a:p>
        </p:txBody>
      </p:sp>
    </p:spTree>
    <p:extLst>
      <p:ext uri="{BB962C8B-B14F-4D97-AF65-F5344CB8AC3E}">
        <p14:creationId xmlns:p14="http://schemas.microsoft.com/office/powerpoint/2010/main" val="3583308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Types of culture</a:t>
            </a:r>
            <a:endParaRPr lang="en-NZ" dirty="0"/>
          </a:p>
        </p:txBody>
      </p:sp>
      <p:sp>
        <p:nvSpPr>
          <p:cNvPr id="3" name="Content Placeholder 2"/>
          <p:cNvSpPr>
            <a:spLocks noGrp="1"/>
          </p:cNvSpPr>
          <p:nvPr>
            <p:ph idx="1"/>
          </p:nvPr>
        </p:nvSpPr>
        <p:spPr/>
        <p:txBody>
          <a:bodyPr>
            <a:normAutofit fontScale="85000" lnSpcReduction="10000"/>
          </a:bodyPr>
          <a:lstStyle/>
          <a:p>
            <a:pPr marL="0" indent="0">
              <a:buNone/>
            </a:pPr>
            <a:r>
              <a:rPr lang="en-NZ" b="1" dirty="0" smtClean="0"/>
              <a:t>Organisational (bureaucratic)</a:t>
            </a:r>
          </a:p>
          <a:p>
            <a:r>
              <a:rPr lang="en-NZ" dirty="0" smtClean="0"/>
              <a:t>Emphasis on role and procedures;</a:t>
            </a:r>
          </a:p>
          <a:p>
            <a:r>
              <a:rPr lang="en-NZ" dirty="0" smtClean="0"/>
              <a:t>New ideas are dismissed;</a:t>
            </a:r>
          </a:p>
          <a:p>
            <a:r>
              <a:rPr lang="en-NZ" dirty="0" smtClean="0"/>
              <a:t>Roles are precisely defined;</a:t>
            </a:r>
          </a:p>
          <a:p>
            <a:r>
              <a:rPr lang="en-NZ" dirty="0" smtClean="0"/>
              <a:t>Emphasis on dealing with problems;</a:t>
            </a:r>
          </a:p>
          <a:p>
            <a:r>
              <a:rPr lang="en-NZ" dirty="0" smtClean="0"/>
              <a:t>Stability and experience are highly valid attributes;</a:t>
            </a:r>
          </a:p>
          <a:p>
            <a:r>
              <a:rPr lang="en-NZ" dirty="0" smtClean="0"/>
              <a:t>Making the right decision is less important than making the decision in the right way;</a:t>
            </a:r>
          </a:p>
          <a:p>
            <a:r>
              <a:rPr lang="en-NZ" dirty="0" smtClean="0"/>
              <a:t>Command and control appear to be the dominant process.</a:t>
            </a:r>
          </a:p>
          <a:p>
            <a:endParaRPr lang="en-NZ" dirty="0"/>
          </a:p>
        </p:txBody>
      </p:sp>
    </p:spTree>
    <p:extLst>
      <p:ext uri="{BB962C8B-B14F-4D97-AF65-F5344CB8AC3E}">
        <p14:creationId xmlns:p14="http://schemas.microsoft.com/office/powerpoint/2010/main" val="2312492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Types of culture</a:t>
            </a:r>
            <a:endParaRPr lang="en-NZ" dirty="0"/>
          </a:p>
        </p:txBody>
      </p:sp>
      <p:sp>
        <p:nvSpPr>
          <p:cNvPr id="3" name="Content Placeholder 2"/>
          <p:cNvSpPr>
            <a:spLocks noGrp="1"/>
          </p:cNvSpPr>
          <p:nvPr>
            <p:ph idx="1"/>
          </p:nvPr>
        </p:nvSpPr>
        <p:spPr/>
        <p:txBody>
          <a:bodyPr>
            <a:normAutofit fontScale="85000" lnSpcReduction="10000"/>
          </a:bodyPr>
          <a:lstStyle/>
          <a:p>
            <a:pPr marL="0" indent="0">
              <a:buNone/>
            </a:pPr>
            <a:r>
              <a:rPr lang="en-NZ" b="1" dirty="0" smtClean="0"/>
              <a:t>Adventurous.</a:t>
            </a:r>
          </a:p>
          <a:p>
            <a:r>
              <a:rPr lang="en-NZ" dirty="0" smtClean="0"/>
              <a:t>Emphasis on taking advantage of new opportunities;</a:t>
            </a:r>
          </a:p>
          <a:p>
            <a:r>
              <a:rPr lang="en-NZ" dirty="0" smtClean="0"/>
              <a:t>Welcome given to new ideas;</a:t>
            </a:r>
          </a:p>
          <a:p>
            <a:r>
              <a:rPr lang="en-NZ" dirty="0" smtClean="0"/>
              <a:t>Motivation and innovation are valued characteristics;</a:t>
            </a:r>
          </a:p>
          <a:p>
            <a:r>
              <a:rPr lang="en-NZ" dirty="0" smtClean="0"/>
              <a:t>Staff are allowed autonomy and able to show initiative;</a:t>
            </a:r>
          </a:p>
          <a:p>
            <a:r>
              <a:rPr lang="en-NZ" dirty="0" smtClean="0"/>
              <a:t>Flat, flexible structure;</a:t>
            </a:r>
          </a:p>
          <a:p>
            <a:r>
              <a:rPr lang="en-NZ" dirty="0" smtClean="0"/>
              <a:t>Minds and policies are frequently changed according to circumstances.</a:t>
            </a:r>
          </a:p>
        </p:txBody>
      </p:sp>
    </p:spTree>
    <p:extLst>
      <p:ext uri="{BB962C8B-B14F-4D97-AF65-F5344CB8AC3E}">
        <p14:creationId xmlns:p14="http://schemas.microsoft.com/office/powerpoint/2010/main" val="720987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Types of culture</a:t>
            </a:r>
            <a:endParaRPr lang="en-NZ" dirty="0"/>
          </a:p>
        </p:txBody>
      </p:sp>
      <p:sp>
        <p:nvSpPr>
          <p:cNvPr id="3" name="Content Placeholder 2"/>
          <p:cNvSpPr>
            <a:spLocks noGrp="1"/>
          </p:cNvSpPr>
          <p:nvPr>
            <p:ph idx="1"/>
          </p:nvPr>
        </p:nvSpPr>
        <p:spPr/>
        <p:txBody>
          <a:bodyPr>
            <a:normAutofit lnSpcReduction="10000"/>
          </a:bodyPr>
          <a:lstStyle/>
          <a:p>
            <a:pPr marL="0" indent="0">
              <a:buNone/>
            </a:pPr>
            <a:r>
              <a:rPr lang="en-NZ" b="1" dirty="0" smtClean="0"/>
              <a:t>Power culture</a:t>
            </a:r>
          </a:p>
          <a:p>
            <a:pPr marL="0" indent="0">
              <a:buNone/>
            </a:pPr>
            <a:r>
              <a:rPr lang="en-NZ" dirty="0" smtClean="0"/>
              <a:t>The employee does what he/she is told.</a:t>
            </a:r>
          </a:p>
          <a:p>
            <a:pPr marL="0" indent="0">
              <a:buNone/>
            </a:pPr>
            <a:r>
              <a:rPr lang="en-NZ" dirty="0" smtClean="0"/>
              <a:t>This type of organisation has a powerful head and centralised decision making.</a:t>
            </a:r>
          </a:p>
          <a:p>
            <a:pPr marL="0" indent="0">
              <a:buNone/>
            </a:pPr>
            <a:r>
              <a:rPr lang="en-NZ" dirty="0" smtClean="0"/>
              <a:t>Power culture have advantages in terms of being able to move quickly to secure an advantage over rivals.  However, much depends on the central figure. Unless succession is prepared the organisation may lose direction and stagnate. </a:t>
            </a:r>
            <a:endParaRPr lang="en-NZ" dirty="0"/>
          </a:p>
        </p:txBody>
      </p:sp>
    </p:spTree>
    <p:extLst>
      <p:ext uri="{BB962C8B-B14F-4D97-AF65-F5344CB8AC3E}">
        <p14:creationId xmlns:p14="http://schemas.microsoft.com/office/powerpoint/2010/main" val="3359311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Types of culture</a:t>
            </a:r>
            <a:endParaRPr lang="en-NZ" dirty="0"/>
          </a:p>
        </p:txBody>
      </p:sp>
      <p:sp>
        <p:nvSpPr>
          <p:cNvPr id="3" name="Content Placeholder 2"/>
          <p:cNvSpPr>
            <a:spLocks noGrp="1"/>
          </p:cNvSpPr>
          <p:nvPr>
            <p:ph idx="1"/>
          </p:nvPr>
        </p:nvSpPr>
        <p:spPr/>
        <p:txBody>
          <a:bodyPr>
            <a:normAutofit lnSpcReduction="10000"/>
          </a:bodyPr>
          <a:lstStyle/>
          <a:p>
            <a:pPr marL="0" indent="0">
              <a:buNone/>
            </a:pPr>
            <a:r>
              <a:rPr lang="en-NZ" dirty="0" smtClean="0"/>
              <a:t>Role culture. </a:t>
            </a:r>
          </a:p>
          <a:p>
            <a:pPr marL="0" indent="0">
              <a:buNone/>
            </a:pPr>
            <a:r>
              <a:rPr lang="en-NZ" dirty="0" smtClean="0"/>
              <a:t>The employee acts within the parameters of the job description.  The culture is seen in large bureaucracies. Structures and procedures are planned in a logical way.  It is the post or role which matters not the individual.  The firm can exist in a market with stable products with a long lifecycle, buy may struggle where rapid change is required. </a:t>
            </a:r>
            <a:endParaRPr lang="en-NZ" dirty="0"/>
          </a:p>
        </p:txBody>
      </p:sp>
    </p:spTree>
    <p:extLst>
      <p:ext uri="{BB962C8B-B14F-4D97-AF65-F5344CB8AC3E}">
        <p14:creationId xmlns:p14="http://schemas.microsoft.com/office/powerpoint/2010/main" val="4005515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Types of culture</a:t>
            </a:r>
            <a:endParaRPr lang="en-NZ" dirty="0"/>
          </a:p>
        </p:txBody>
      </p:sp>
      <p:sp>
        <p:nvSpPr>
          <p:cNvPr id="3" name="Content Placeholder 2"/>
          <p:cNvSpPr>
            <a:spLocks noGrp="1"/>
          </p:cNvSpPr>
          <p:nvPr>
            <p:ph idx="1"/>
          </p:nvPr>
        </p:nvSpPr>
        <p:spPr/>
        <p:txBody>
          <a:bodyPr/>
          <a:lstStyle/>
          <a:p>
            <a:pPr marL="0" indent="0">
              <a:buNone/>
            </a:pPr>
            <a:r>
              <a:rPr lang="en-NZ" dirty="0" smtClean="0"/>
              <a:t>Task culture</a:t>
            </a:r>
          </a:p>
          <a:p>
            <a:pPr marL="0" indent="0">
              <a:buNone/>
            </a:pPr>
            <a:r>
              <a:rPr lang="en-NZ" dirty="0" smtClean="0"/>
              <a:t>The employee acts in a way he/she considers suitable for the task. Stress is placed upon teamwork rather than individual effort. The great advantage of this culture is  flexibility and the benefits that come from greater autonomy.  Task groups are difficult to control once they are underway. </a:t>
            </a:r>
            <a:endParaRPr lang="en-NZ" dirty="0"/>
          </a:p>
        </p:txBody>
      </p:sp>
    </p:spTree>
    <p:extLst>
      <p:ext uri="{BB962C8B-B14F-4D97-AF65-F5344CB8AC3E}">
        <p14:creationId xmlns:p14="http://schemas.microsoft.com/office/powerpoint/2010/main" val="290015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Types of culture</a:t>
            </a:r>
            <a:endParaRPr lang="en-NZ" dirty="0"/>
          </a:p>
        </p:txBody>
      </p:sp>
      <p:sp>
        <p:nvSpPr>
          <p:cNvPr id="3" name="Content Placeholder 2"/>
          <p:cNvSpPr>
            <a:spLocks noGrp="1"/>
          </p:cNvSpPr>
          <p:nvPr>
            <p:ph idx="1"/>
          </p:nvPr>
        </p:nvSpPr>
        <p:spPr/>
        <p:txBody>
          <a:bodyPr/>
          <a:lstStyle/>
          <a:p>
            <a:pPr marL="0" indent="0">
              <a:buNone/>
            </a:pPr>
            <a:r>
              <a:rPr lang="en-NZ" dirty="0" smtClean="0"/>
              <a:t>Person culture.</a:t>
            </a:r>
          </a:p>
          <a:p>
            <a:pPr marL="0" indent="0">
              <a:buNone/>
            </a:pPr>
            <a:r>
              <a:rPr lang="en-NZ" dirty="0" smtClean="0"/>
              <a:t>The individual does his own thing – the firm, its organisation only exist to serve the individual.  Not only is this rare, but is only suitable for small partnerships.  If the organisation grows it may take on a power or role culture.</a:t>
            </a:r>
            <a:endParaRPr lang="en-NZ" dirty="0"/>
          </a:p>
        </p:txBody>
      </p:sp>
    </p:spTree>
    <p:extLst>
      <p:ext uri="{BB962C8B-B14F-4D97-AF65-F5344CB8AC3E}">
        <p14:creationId xmlns:p14="http://schemas.microsoft.com/office/powerpoint/2010/main" val="1744544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934</Words>
  <Application>Microsoft Office PowerPoint</Application>
  <PresentationFormat>On-screen Show (4:3)</PresentationFormat>
  <Paragraphs>95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Organisational Culture.</vt:lpstr>
      <vt:lpstr>Manifestations of organisational culture</vt:lpstr>
      <vt:lpstr>Influences on organisational culture</vt:lpstr>
      <vt:lpstr>Types of culture</vt:lpstr>
      <vt:lpstr>Types of culture</vt:lpstr>
      <vt:lpstr>Types of culture</vt:lpstr>
      <vt:lpstr>Types of culture</vt:lpstr>
      <vt:lpstr>Types of culture</vt:lpstr>
      <vt:lpstr>Types of culture</vt:lpstr>
      <vt:lpstr>Mechanistic v Organic Organisations</vt:lpstr>
      <vt:lpstr>PowerPoint Presentation</vt:lpstr>
      <vt:lpstr>PowerPoint Presentation</vt:lpstr>
      <vt:lpstr>Why is culture so important?</vt:lpstr>
    </vt:vector>
  </TitlesOfParts>
  <Company>Ministry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Organisational Culture.</dc:title>
  <dc:creator>Tim Fisher</dc:creator>
  <cp:lastModifiedBy>Tim Fisher</cp:lastModifiedBy>
  <cp:revision>6</cp:revision>
  <dcterms:created xsi:type="dcterms:W3CDTF">2013-11-20T00:26:45Z</dcterms:created>
  <dcterms:modified xsi:type="dcterms:W3CDTF">2013-11-20T01:28:16Z</dcterms:modified>
</cp:coreProperties>
</file>